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Neuton"/>
      <p:regular r:id="rId23"/>
      <p:bold r:id="rId24"/>
      <p: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Neuton-bold.fntdata"/><Relationship Id="rId23" Type="http://schemas.openxmlformats.org/officeDocument/2006/relationships/font" Target="fonts/Neuto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Neuton-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d2ce69eda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d2ce69eda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 - Natural Language Processing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2fe30d1e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2fe30d1e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02e0e3453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02e0e3453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 which awards can be won? The exact category; more in-depth ML DATA WRANGLING &amp; CLEANING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d2ce69ed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d2ce69ed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Sara/Alyson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2fe30d0c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2fe30d0c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solidFill>
                  <a:schemeClr val="dk1"/>
                </a:solidFill>
              </a:rPr>
              <a:t>Felix</a:t>
            </a:r>
            <a:endParaRPr sz="1600">
              <a:solidFill>
                <a:schemeClr val="dk1"/>
              </a:solidFill>
            </a:endParaRPr>
          </a:p>
          <a:p>
            <a:pPr indent="0" lvl="0" marL="0" rtl="0" algn="l">
              <a:lnSpc>
                <a:spcPct val="115000"/>
              </a:lnSpc>
              <a:spcBef>
                <a:spcPts val="1200"/>
              </a:spcBef>
              <a:spcAft>
                <a:spcPts val="0"/>
              </a:spcAft>
              <a:buNone/>
            </a:pPr>
            <a:r>
              <a:rPr lang="en" sz="1600">
                <a:solidFill>
                  <a:schemeClr val="dk1"/>
                </a:solidFill>
              </a:rPr>
              <a:t>Roblox is an online game platform and game creation system developed by the Roblox Corporation. It allows users to program games and play games created by other users. Founded 2004 and released in 2006, the platform hosts user-created games of multiple genres coded in the programming language Lua. For most of Roblox's history, it was relatively small, both as a platform and a company, due to the co-founders lack of interest in press coverage and it being "lost among the crowd" Roblox began to grow rapidly in the second half of the 2010s, and this growth has been accentuated by the COVID-19 pandemic.</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600">
                <a:solidFill>
                  <a:schemeClr val="dk1"/>
                </a:solidFill>
              </a:rPr>
              <a:t>Roblox is free-to-play, with in-game purchases available through a virtual currency called "Robux". As of August 2020, Roblox had over 164 million monthly active users, with it being played by over half of all children under the age of 16 in the United States.</a:t>
            </a:r>
            <a:r>
              <a:rPr lang="en" sz="1500">
                <a:solidFill>
                  <a:schemeClr val="lt1"/>
                </a:solidFill>
              </a:rPr>
              <a:t> </a:t>
            </a:r>
            <a:r>
              <a:rPr lang="en" sz="1500">
                <a:solidFill>
                  <a:schemeClr val="dk1"/>
                </a:solidFill>
              </a:rPr>
              <a:t>As of March 2021 it</a:t>
            </a:r>
            <a:r>
              <a:rPr lang="en" sz="1500">
                <a:solidFill>
                  <a:schemeClr val="lt1"/>
                </a:solidFill>
              </a:rPr>
              <a:t> </a:t>
            </a:r>
            <a:r>
              <a:rPr lang="en" sz="1500">
                <a:solidFill>
                  <a:schemeClr val="dk1"/>
                </a:solidFill>
              </a:rPr>
              <a:t>IPO’d at $38B as a company  (</a:t>
            </a:r>
            <a:r>
              <a:rPr b="1" lang="en" sz="1500">
                <a:solidFill>
                  <a:schemeClr val="dk1"/>
                </a:solidFill>
              </a:rPr>
              <a:t>RBLX</a:t>
            </a:r>
            <a:r>
              <a:rPr lang="en" sz="1500">
                <a:solidFill>
                  <a:schemeClr val="dk1"/>
                </a:solidFill>
              </a:rPr>
              <a:t>) on the stock exchange.</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lt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lt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lt1"/>
              </a:solidFill>
            </a:endParaRPr>
          </a:p>
          <a:p>
            <a:pPr indent="0" lvl="0" marL="0" rtl="0" algn="l">
              <a:lnSpc>
                <a:spcPct val="115000"/>
              </a:lnSpc>
              <a:spcBef>
                <a:spcPts val="1200"/>
              </a:spcBef>
              <a:spcAft>
                <a:spcPts val="0"/>
              </a:spcAft>
              <a:buClr>
                <a:schemeClr val="dk1"/>
              </a:buClr>
              <a:buSzPts val="1100"/>
              <a:buFont typeface="Arial"/>
              <a:buNone/>
            </a:pPr>
            <a:r>
              <a:t/>
            </a:r>
            <a:endParaRPr sz="1600">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2fe30d1e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2fe30d1e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Joey</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The objective for this project was to give users a resource to improve their potential Roblox game’s popularity for a targeted audience by creating a model that predicts how well a game will resonate with its </a:t>
            </a:r>
            <a:r>
              <a:rPr lang="en" sz="1600">
                <a:solidFill>
                  <a:schemeClr val="dk1"/>
                </a:solidFill>
                <a:latin typeface="Calibri"/>
                <a:ea typeface="Calibri"/>
                <a:cs typeface="Calibri"/>
                <a:sym typeface="Calibri"/>
              </a:rPr>
              <a:t>audience.</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I think this could be a great resource for someone just dabbling in the game </a:t>
            </a:r>
            <a:r>
              <a:rPr lang="en" sz="1600">
                <a:solidFill>
                  <a:schemeClr val="dk1"/>
                </a:solidFill>
                <a:latin typeface="Calibri"/>
                <a:ea typeface="Calibri"/>
                <a:cs typeface="Calibri"/>
                <a:sym typeface="Calibri"/>
              </a:rPr>
              <a:t>development</a:t>
            </a:r>
            <a:r>
              <a:rPr lang="en" sz="1600">
                <a:solidFill>
                  <a:schemeClr val="dk1"/>
                </a:solidFill>
                <a:latin typeface="Calibri"/>
                <a:ea typeface="Calibri"/>
                <a:cs typeface="Calibri"/>
                <a:sym typeface="Calibri"/>
              </a:rPr>
              <a:t> world by </a:t>
            </a:r>
            <a:r>
              <a:rPr lang="en" sz="1600">
                <a:solidFill>
                  <a:schemeClr val="dk1"/>
                </a:solidFill>
                <a:latin typeface="Calibri"/>
                <a:ea typeface="Calibri"/>
                <a:cs typeface="Calibri"/>
                <a:sym typeface="Calibri"/>
              </a:rPr>
              <a:t>giving them an additional opinion and support for their idea.</a:t>
            </a:r>
            <a:endParaRPr sz="16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2fe30d1e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2fe30d1e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Alyson/Felix</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Expanding on our previous project, we determined scrape information on the various games in each category and dove into each page and grab more statistics across all games.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02e0e345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02e0e345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Swati - deployment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e20932b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e20932b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02e0e3453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02e0e3453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Swati</a:t>
            </a:r>
            <a:endParaRPr/>
          </a:p>
          <a:p>
            <a:pPr indent="0" lvl="0" marL="0" rtl="0" algn="l">
              <a:spcBef>
                <a:spcPts val="0"/>
              </a:spcBef>
              <a:spcAft>
                <a:spcPts val="0"/>
              </a:spcAft>
              <a:buNone/>
            </a:pPr>
            <a:r>
              <a:rPr lang="en"/>
              <a:t>Here we used Unsupervised machine learning algorithms to find out if games can be created into groups / clusters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b0bbcaffd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b0bbcaffd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Swati</a:t>
            </a:r>
            <a:endParaRPr/>
          </a:p>
          <a:p>
            <a:pPr indent="0" lvl="0" marL="0" rtl="0" algn="l">
              <a:spcBef>
                <a:spcPts val="0"/>
              </a:spcBef>
              <a:spcAft>
                <a:spcPts val="0"/>
              </a:spcAft>
              <a:buNone/>
            </a:pPr>
            <a:r>
              <a:rPr lang="en"/>
              <a:t>Here again we tried to look at games based on the awards that they are getting.</a:t>
            </a:r>
            <a:endParaRPr/>
          </a:p>
          <a:p>
            <a:pPr indent="0" lvl="0" marL="0" rtl="0" algn="l">
              <a:spcBef>
                <a:spcPts val="0"/>
              </a:spcBef>
              <a:spcAft>
                <a:spcPts val="0"/>
              </a:spcAft>
              <a:buNone/>
            </a:pPr>
            <a:r>
              <a:rPr lang="en"/>
              <a:t>One can see that if you win at least 2 or more awards , it means your game probably has a large number of likes and since they are correlated - visitors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d2ce69eda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d2ce69eda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Joey</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t>heatmap shows what		 features are most useful to input into our model and what correlated.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Likes vs rating was one we found very helpful which as you can see has almost a full correlation. This is expected, given that the ratings variable is equal to the sum of the likes and dislikes.  More people were likely to select like than dislike, which lends to a correlation very close to 1.</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Another interesting correlation is the title length to visits, dislikes, likes, ratings, and favorites. So the more concise your title name is the probability of it being seen more which tends to increase popularity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426225" y="915275"/>
            <a:ext cx="6840600" cy="1133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400">
                <a:highlight>
                  <a:srgbClr val="FF0000"/>
                </a:highlight>
                <a:latin typeface="Roboto"/>
                <a:ea typeface="Roboto"/>
                <a:cs typeface="Roboto"/>
                <a:sym typeface="Roboto"/>
              </a:rPr>
              <a:t>                     Machine Learning </a:t>
            </a:r>
            <a:endParaRPr b="1" sz="3400">
              <a:highlight>
                <a:srgbClr val="FF0000"/>
              </a:highlight>
              <a:latin typeface="Roboto"/>
              <a:ea typeface="Roboto"/>
              <a:cs typeface="Roboto"/>
              <a:sym typeface="Roboto"/>
            </a:endParaRPr>
          </a:p>
        </p:txBody>
      </p:sp>
      <p:sp>
        <p:nvSpPr>
          <p:cNvPr id="55" name="Google Shape;55;p13"/>
          <p:cNvSpPr txBox="1"/>
          <p:nvPr>
            <p:ph idx="1" type="subTitle"/>
          </p:nvPr>
        </p:nvSpPr>
        <p:spPr>
          <a:xfrm>
            <a:off x="311700" y="2571750"/>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lang="en" sz="2280">
                <a:solidFill>
                  <a:schemeClr val="dk1"/>
                </a:solidFill>
                <a:latin typeface="Roboto"/>
                <a:ea typeface="Roboto"/>
                <a:cs typeface="Roboto"/>
                <a:sym typeface="Roboto"/>
              </a:rPr>
              <a:t>University of Denver Data Analytics Bootcamp</a:t>
            </a:r>
            <a:endParaRPr sz="2280">
              <a:solidFill>
                <a:schemeClr val="dk1"/>
              </a:solidFill>
              <a:latin typeface="Roboto"/>
              <a:ea typeface="Roboto"/>
              <a:cs typeface="Roboto"/>
              <a:sym typeface="Roboto"/>
            </a:endParaRPr>
          </a:p>
          <a:p>
            <a:pPr indent="0" lvl="0" marL="0" rtl="0" algn="ctr">
              <a:lnSpc>
                <a:spcPct val="115000"/>
              </a:lnSpc>
              <a:spcBef>
                <a:spcPts val="600"/>
              </a:spcBef>
              <a:spcAft>
                <a:spcPts val="0"/>
              </a:spcAft>
              <a:buNone/>
            </a:pPr>
            <a:r>
              <a:rPr lang="en" sz="2280">
                <a:solidFill>
                  <a:schemeClr val="dk1"/>
                </a:solidFill>
                <a:latin typeface="Roboto"/>
                <a:ea typeface="Roboto"/>
                <a:cs typeface="Roboto"/>
                <a:sym typeface="Roboto"/>
              </a:rPr>
              <a:t>Final Project</a:t>
            </a:r>
            <a:endParaRPr sz="2280">
              <a:solidFill>
                <a:schemeClr val="dk1"/>
              </a:solidFill>
              <a:latin typeface="Roboto"/>
              <a:ea typeface="Roboto"/>
              <a:cs typeface="Roboto"/>
              <a:sym typeface="Roboto"/>
            </a:endParaRPr>
          </a:p>
          <a:p>
            <a:pPr indent="0" lvl="0" marL="0" rtl="0" algn="ctr">
              <a:lnSpc>
                <a:spcPct val="115000"/>
              </a:lnSpc>
              <a:spcBef>
                <a:spcPts val="600"/>
              </a:spcBef>
              <a:spcAft>
                <a:spcPts val="0"/>
              </a:spcAft>
              <a:buNone/>
            </a:pPr>
            <a:r>
              <a:rPr lang="en" sz="2280">
                <a:solidFill>
                  <a:schemeClr val="dk1"/>
                </a:solidFill>
                <a:latin typeface="Roboto"/>
                <a:ea typeface="Roboto"/>
                <a:cs typeface="Roboto"/>
                <a:sym typeface="Roboto"/>
              </a:rPr>
              <a:t>Tuesday, June 1, 2021</a:t>
            </a:r>
            <a:endParaRPr sz="2280">
              <a:solidFill>
                <a:schemeClr val="dk1"/>
              </a:solidFill>
              <a:latin typeface="Roboto"/>
              <a:ea typeface="Roboto"/>
              <a:cs typeface="Roboto"/>
              <a:sym typeface="Roboto"/>
            </a:endParaRPr>
          </a:p>
          <a:p>
            <a:pPr indent="0" lvl="0" marL="0" marR="0" rtl="0" algn="ctr">
              <a:lnSpc>
                <a:spcPct val="115000"/>
              </a:lnSpc>
              <a:spcBef>
                <a:spcPts val="600"/>
              </a:spcBef>
              <a:spcAft>
                <a:spcPts val="0"/>
              </a:spcAft>
              <a:buNone/>
            </a:pPr>
            <a:r>
              <a:rPr lang="en" sz="2280">
                <a:solidFill>
                  <a:schemeClr val="dk1"/>
                </a:solidFill>
                <a:latin typeface="Roboto"/>
                <a:ea typeface="Roboto"/>
                <a:cs typeface="Roboto"/>
                <a:sym typeface="Roboto"/>
              </a:rPr>
              <a:t>Presented by:</a:t>
            </a:r>
            <a:r>
              <a:rPr lang="en" sz="1803">
                <a:solidFill>
                  <a:srgbClr val="000000"/>
                </a:solidFill>
                <a:latin typeface="Neuton"/>
                <a:ea typeface="Neuton"/>
                <a:cs typeface="Neuton"/>
                <a:sym typeface="Neuton"/>
              </a:rPr>
              <a:t> </a:t>
            </a:r>
            <a:r>
              <a:rPr lang="en" sz="2280">
                <a:solidFill>
                  <a:schemeClr val="dk1"/>
                </a:solidFill>
                <a:latin typeface="Roboto"/>
                <a:ea typeface="Roboto"/>
                <a:cs typeface="Roboto"/>
                <a:sym typeface="Roboto"/>
              </a:rPr>
              <a:t> </a:t>
            </a:r>
            <a:r>
              <a:rPr lang="en" sz="2280">
                <a:solidFill>
                  <a:schemeClr val="dk1"/>
                </a:solidFill>
                <a:latin typeface="Roboto"/>
                <a:ea typeface="Roboto"/>
                <a:cs typeface="Roboto"/>
                <a:sym typeface="Roboto"/>
              </a:rPr>
              <a:t>Alyson Amtman,</a:t>
            </a:r>
            <a:r>
              <a:rPr lang="en" sz="2280">
                <a:solidFill>
                  <a:schemeClr val="dk1"/>
                </a:solidFill>
                <a:latin typeface="Roboto"/>
                <a:ea typeface="Roboto"/>
                <a:cs typeface="Roboto"/>
                <a:sym typeface="Roboto"/>
              </a:rPr>
              <a:t> </a:t>
            </a:r>
            <a:r>
              <a:rPr lang="en" sz="2280">
                <a:solidFill>
                  <a:schemeClr val="dk1"/>
                </a:solidFill>
                <a:latin typeface="Roboto"/>
                <a:ea typeface="Roboto"/>
                <a:cs typeface="Roboto"/>
                <a:sym typeface="Roboto"/>
              </a:rPr>
              <a:t>Kim Christensen, </a:t>
            </a:r>
            <a:r>
              <a:rPr lang="en" sz="2280">
                <a:solidFill>
                  <a:schemeClr val="dk1"/>
                </a:solidFill>
                <a:latin typeface="Roboto"/>
                <a:ea typeface="Roboto"/>
                <a:cs typeface="Roboto"/>
                <a:sym typeface="Roboto"/>
              </a:rPr>
              <a:t>Sara Kayhan, </a:t>
            </a:r>
            <a:r>
              <a:rPr lang="en" sz="2280">
                <a:solidFill>
                  <a:schemeClr val="dk1"/>
                </a:solidFill>
                <a:latin typeface="Roboto"/>
                <a:ea typeface="Roboto"/>
                <a:cs typeface="Roboto"/>
                <a:sym typeface="Roboto"/>
              </a:rPr>
              <a:t> </a:t>
            </a:r>
            <a:r>
              <a:rPr lang="en" sz="2280">
                <a:solidFill>
                  <a:schemeClr val="dk1"/>
                </a:solidFill>
                <a:latin typeface="Roboto"/>
                <a:ea typeface="Roboto"/>
                <a:cs typeface="Roboto"/>
                <a:sym typeface="Roboto"/>
              </a:rPr>
              <a:t>Swati Oberoi Dham, Felix Pronove, Aishwarya Rao, Joey Riebel</a:t>
            </a:r>
            <a:endParaRPr sz="2280">
              <a:solidFill>
                <a:schemeClr val="dk1"/>
              </a:solidFill>
              <a:latin typeface="Roboto"/>
              <a:ea typeface="Roboto"/>
              <a:cs typeface="Roboto"/>
              <a:sym typeface="Roboto"/>
            </a:endParaRPr>
          </a:p>
        </p:txBody>
      </p:sp>
      <p:pic>
        <p:nvPicPr>
          <p:cNvPr id="56" name="Google Shape;56;p13"/>
          <p:cNvPicPr preferRelativeResize="0"/>
          <p:nvPr/>
        </p:nvPicPr>
        <p:blipFill>
          <a:blip r:embed="rId3">
            <a:alphaModFix/>
          </a:blip>
          <a:stretch>
            <a:fillRect/>
          </a:stretch>
        </p:blipFill>
        <p:spPr>
          <a:xfrm>
            <a:off x="311700" y="637462"/>
            <a:ext cx="4787025" cy="1689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2387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400">
                <a:solidFill>
                  <a:srgbClr val="FF0000"/>
                </a:solidFill>
                <a:latin typeface="Roboto"/>
                <a:ea typeface="Roboto"/>
                <a:cs typeface="Roboto"/>
                <a:sym typeface="Roboto"/>
              </a:rPr>
              <a:t>N.L.P. Word Cloud</a:t>
            </a:r>
            <a:endParaRPr b="1" sz="3400">
              <a:solidFill>
                <a:srgbClr val="FF0000"/>
              </a:solidFill>
              <a:latin typeface="Roboto"/>
              <a:ea typeface="Roboto"/>
              <a:cs typeface="Roboto"/>
              <a:sym typeface="Roboto"/>
            </a:endParaRPr>
          </a:p>
          <a:p>
            <a:pPr indent="0" lvl="0" marL="0" rtl="0" algn="l">
              <a:spcBef>
                <a:spcPts val="0"/>
              </a:spcBef>
              <a:spcAft>
                <a:spcPts val="0"/>
              </a:spcAft>
              <a:buNone/>
            </a:pPr>
            <a:r>
              <a:t/>
            </a:r>
            <a:endParaRPr/>
          </a:p>
        </p:txBody>
      </p:sp>
      <p:pic>
        <p:nvPicPr>
          <p:cNvPr id="126" name="Google Shape;126;p22"/>
          <p:cNvPicPr preferRelativeResize="0"/>
          <p:nvPr/>
        </p:nvPicPr>
        <p:blipFill>
          <a:blip r:embed="rId3">
            <a:alphaModFix/>
          </a:blip>
          <a:stretch>
            <a:fillRect/>
          </a:stretch>
        </p:blipFill>
        <p:spPr>
          <a:xfrm>
            <a:off x="769588" y="1079975"/>
            <a:ext cx="7604818"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282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0000"/>
                </a:solidFill>
                <a:latin typeface="Roboto"/>
                <a:ea typeface="Roboto"/>
                <a:cs typeface="Roboto"/>
                <a:sym typeface="Roboto"/>
              </a:rPr>
              <a:t>Roblox</a:t>
            </a:r>
            <a:r>
              <a:rPr b="1" lang="en" sz="3400">
                <a:solidFill>
                  <a:srgbClr val="FF0000"/>
                </a:solidFill>
                <a:latin typeface="Roboto"/>
                <a:ea typeface="Roboto"/>
                <a:cs typeface="Roboto"/>
                <a:sym typeface="Roboto"/>
              </a:rPr>
              <a:t> Roadblocks</a:t>
            </a:r>
            <a:endParaRPr b="1" sz="3400">
              <a:solidFill>
                <a:srgbClr val="FF0000"/>
              </a:solidFill>
              <a:latin typeface="Roboto"/>
              <a:ea typeface="Roboto"/>
              <a:cs typeface="Roboto"/>
              <a:sym typeface="Roboto"/>
            </a:endParaRPr>
          </a:p>
        </p:txBody>
      </p:sp>
      <p:sp>
        <p:nvSpPr>
          <p:cNvPr id="132" name="Google Shape;132;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77500" lnSpcReduction="10000"/>
          </a:bodyPr>
          <a:lstStyle/>
          <a:p>
            <a:pPr indent="0" lvl="0" marL="0" rtl="0" algn="l">
              <a:lnSpc>
                <a:spcPct val="200000"/>
              </a:lnSpc>
              <a:spcBef>
                <a:spcPts val="0"/>
              </a:spcBef>
              <a:spcAft>
                <a:spcPts val="0"/>
              </a:spcAft>
              <a:buNone/>
            </a:pPr>
            <a:r>
              <a:rPr lang="en" sz="2150">
                <a:solidFill>
                  <a:schemeClr val="dk1"/>
                </a:solidFill>
                <a:latin typeface="Roboto"/>
                <a:ea typeface="Roboto"/>
                <a:cs typeface="Roboto"/>
                <a:sym typeface="Roboto"/>
              </a:rPr>
              <a:t>Divide and Conquer Team Strategy</a:t>
            </a:r>
            <a:endParaRPr sz="2150">
              <a:solidFill>
                <a:schemeClr val="dk1"/>
              </a:solidFill>
              <a:latin typeface="Roboto"/>
              <a:ea typeface="Roboto"/>
              <a:cs typeface="Roboto"/>
              <a:sym typeface="Roboto"/>
            </a:endParaRPr>
          </a:p>
          <a:p>
            <a:pPr indent="-334406" lvl="0" marL="457200" rtl="0" algn="l">
              <a:lnSpc>
                <a:spcPct val="200000"/>
              </a:lnSpc>
              <a:spcBef>
                <a:spcPts val="1200"/>
              </a:spcBef>
              <a:spcAft>
                <a:spcPts val="0"/>
              </a:spcAft>
              <a:buClr>
                <a:schemeClr val="dk1"/>
              </a:buClr>
              <a:buSzPct val="100000"/>
              <a:buFont typeface="Roboto"/>
              <a:buChar char="●"/>
            </a:pPr>
            <a:r>
              <a:rPr lang="en" sz="2150">
                <a:solidFill>
                  <a:schemeClr val="dk1"/>
                </a:solidFill>
                <a:latin typeface="Roboto"/>
                <a:ea typeface="Roboto"/>
                <a:cs typeface="Roboto"/>
                <a:sym typeface="Roboto"/>
              </a:rPr>
              <a:t>Piece-mealing code &amp; merging disconnect</a:t>
            </a:r>
            <a:endParaRPr sz="2150">
              <a:solidFill>
                <a:schemeClr val="dk1"/>
              </a:solidFill>
              <a:latin typeface="Roboto"/>
              <a:ea typeface="Roboto"/>
              <a:cs typeface="Roboto"/>
              <a:sym typeface="Roboto"/>
            </a:endParaRPr>
          </a:p>
          <a:p>
            <a:pPr indent="0" lvl="0" marL="0" rtl="0" algn="l">
              <a:lnSpc>
                <a:spcPct val="200000"/>
              </a:lnSpc>
              <a:spcBef>
                <a:spcPts val="1200"/>
              </a:spcBef>
              <a:spcAft>
                <a:spcPts val="0"/>
              </a:spcAft>
              <a:buNone/>
            </a:pPr>
            <a:r>
              <a:rPr lang="en" sz="2150">
                <a:solidFill>
                  <a:schemeClr val="dk1"/>
                </a:solidFill>
                <a:latin typeface="Roboto"/>
                <a:ea typeface="Roboto"/>
                <a:cs typeface="Roboto"/>
                <a:sym typeface="Roboto"/>
              </a:rPr>
              <a:t>Heroku deployment </a:t>
            </a:r>
            <a:endParaRPr sz="2150">
              <a:solidFill>
                <a:schemeClr val="dk1"/>
              </a:solidFill>
              <a:latin typeface="Roboto"/>
              <a:ea typeface="Roboto"/>
              <a:cs typeface="Roboto"/>
              <a:sym typeface="Roboto"/>
            </a:endParaRPr>
          </a:p>
          <a:p>
            <a:pPr indent="0" lvl="0" marL="0" rtl="0" algn="l">
              <a:lnSpc>
                <a:spcPct val="200000"/>
              </a:lnSpc>
              <a:spcBef>
                <a:spcPts val="1200"/>
              </a:spcBef>
              <a:spcAft>
                <a:spcPts val="0"/>
              </a:spcAft>
              <a:buNone/>
            </a:pPr>
            <a:r>
              <a:rPr lang="en" sz="2150">
                <a:solidFill>
                  <a:schemeClr val="dk1"/>
                </a:solidFill>
                <a:latin typeface="Roboto"/>
                <a:ea typeface="Roboto"/>
                <a:cs typeface="Roboto"/>
                <a:sym typeface="Roboto"/>
              </a:rPr>
              <a:t>Best Path Forward?</a:t>
            </a:r>
            <a:endParaRPr sz="2150">
              <a:solidFill>
                <a:schemeClr val="dk1"/>
              </a:solidFill>
              <a:latin typeface="Roboto"/>
              <a:ea typeface="Roboto"/>
              <a:cs typeface="Roboto"/>
              <a:sym typeface="Roboto"/>
            </a:endParaRPr>
          </a:p>
          <a:p>
            <a:pPr indent="0" lvl="0" marL="0" rtl="0" algn="l">
              <a:spcBef>
                <a:spcPts val="1200"/>
              </a:spcBef>
              <a:spcAft>
                <a:spcPts val="1200"/>
              </a:spcAft>
              <a:buNone/>
            </a:pPr>
            <a:r>
              <a:t/>
            </a:r>
            <a:endParaRPr>
              <a:solidFill>
                <a:schemeClr val="dk1"/>
              </a:solidFill>
            </a:endParaRPr>
          </a:p>
        </p:txBody>
      </p:sp>
      <p:pic>
        <p:nvPicPr>
          <p:cNvPr id="133" name="Google Shape;133;p23"/>
          <p:cNvPicPr preferRelativeResize="0"/>
          <p:nvPr/>
        </p:nvPicPr>
        <p:blipFill>
          <a:blip r:embed="rId3">
            <a:alphaModFix/>
          </a:blip>
          <a:stretch>
            <a:fillRect/>
          </a:stretch>
        </p:blipFill>
        <p:spPr>
          <a:xfrm>
            <a:off x="4698750" y="1270975"/>
            <a:ext cx="4267201" cy="317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276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420">
                <a:solidFill>
                  <a:srgbClr val="FF0000"/>
                </a:solidFill>
                <a:latin typeface="Roboto"/>
                <a:ea typeface="Roboto"/>
                <a:cs typeface="Roboto"/>
                <a:sym typeface="Roboto"/>
              </a:rPr>
              <a:t>Next Steps</a:t>
            </a:r>
            <a:endParaRPr b="1" sz="3420">
              <a:solidFill>
                <a:srgbClr val="FF0000"/>
              </a:solidFill>
              <a:latin typeface="Roboto"/>
              <a:ea typeface="Roboto"/>
              <a:cs typeface="Roboto"/>
              <a:sym typeface="Roboto"/>
            </a:endParaRPr>
          </a:p>
        </p:txBody>
      </p:sp>
      <p:sp>
        <p:nvSpPr>
          <p:cNvPr id="139" name="Google Shape;139;p24"/>
          <p:cNvSpPr txBox="1"/>
          <p:nvPr>
            <p:ph idx="1" type="body"/>
          </p:nvPr>
        </p:nvSpPr>
        <p:spPr>
          <a:xfrm>
            <a:off x="311700" y="1152475"/>
            <a:ext cx="5338500" cy="3416400"/>
          </a:xfrm>
          <a:prstGeom prst="rect">
            <a:avLst/>
          </a:prstGeom>
        </p:spPr>
        <p:txBody>
          <a:bodyPr anchorCtr="0" anchor="t" bIns="91425" lIns="91425" spcFirstLastPara="1" rIns="91425" wrap="square" tIns="91425">
            <a:noAutofit/>
          </a:bodyPr>
          <a:lstStyle/>
          <a:p>
            <a:pPr indent="-374650" lvl="0" marL="457200" rtl="0" algn="l">
              <a:lnSpc>
                <a:spcPct val="200000"/>
              </a:lnSpc>
              <a:spcBef>
                <a:spcPts val="0"/>
              </a:spcBef>
              <a:spcAft>
                <a:spcPts val="0"/>
              </a:spcAft>
              <a:buClr>
                <a:schemeClr val="dk1"/>
              </a:buClr>
              <a:buSzPts val="2300"/>
              <a:buFont typeface="Roboto"/>
              <a:buChar char="●"/>
            </a:pPr>
            <a:r>
              <a:rPr lang="en" sz="2300">
                <a:solidFill>
                  <a:schemeClr val="dk1"/>
                </a:solidFill>
                <a:latin typeface="Roboto"/>
                <a:ea typeface="Roboto"/>
                <a:cs typeface="Roboto"/>
                <a:sym typeface="Roboto"/>
              </a:rPr>
              <a:t>Potential future enhancements:</a:t>
            </a:r>
            <a:endParaRPr sz="2300">
              <a:solidFill>
                <a:schemeClr val="dk1"/>
              </a:solidFill>
              <a:latin typeface="Roboto"/>
              <a:ea typeface="Roboto"/>
              <a:cs typeface="Roboto"/>
              <a:sym typeface="Roboto"/>
            </a:endParaRPr>
          </a:p>
          <a:p>
            <a:pPr indent="-374650" lvl="1" marL="914400" rtl="0" algn="l">
              <a:lnSpc>
                <a:spcPct val="200000"/>
              </a:lnSpc>
              <a:spcBef>
                <a:spcPts val="0"/>
              </a:spcBef>
              <a:spcAft>
                <a:spcPts val="0"/>
              </a:spcAft>
              <a:buClr>
                <a:schemeClr val="dk1"/>
              </a:buClr>
              <a:buSzPts val="2300"/>
              <a:buFont typeface="Roboto"/>
              <a:buChar char="○"/>
            </a:pPr>
            <a:r>
              <a:rPr lang="en" sz="2300">
                <a:solidFill>
                  <a:schemeClr val="dk1"/>
                </a:solidFill>
                <a:latin typeface="Roboto"/>
                <a:ea typeface="Roboto"/>
                <a:cs typeface="Roboto"/>
                <a:sym typeface="Roboto"/>
              </a:rPr>
              <a:t>Add in Genre to Predictions</a:t>
            </a:r>
            <a:endParaRPr sz="2300">
              <a:solidFill>
                <a:schemeClr val="dk1"/>
              </a:solidFill>
              <a:latin typeface="Roboto"/>
              <a:ea typeface="Roboto"/>
              <a:cs typeface="Roboto"/>
              <a:sym typeface="Roboto"/>
            </a:endParaRPr>
          </a:p>
          <a:p>
            <a:pPr indent="-374650" lvl="1" marL="914400" rtl="0" algn="l">
              <a:lnSpc>
                <a:spcPct val="200000"/>
              </a:lnSpc>
              <a:spcBef>
                <a:spcPts val="0"/>
              </a:spcBef>
              <a:spcAft>
                <a:spcPts val="0"/>
              </a:spcAft>
              <a:buClr>
                <a:schemeClr val="dk1"/>
              </a:buClr>
              <a:buSzPts val="2300"/>
              <a:buFont typeface="Roboto"/>
              <a:buChar char="○"/>
            </a:pPr>
            <a:r>
              <a:rPr lang="en" sz="2300">
                <a:solidFill>
                  <a:schemeClr val="dk1"/>
                </a:solidFill>
                <a:latin typeface="Roboto"/>
                <a:ea typeface="Roboto"/>
                <a:cs typeface="Roboto"/>
                <a:sym typeface="Roboto"/>
              </a:rPr>
              <a:t>Awards received</a:t>
            </a:r>
            <a:endParaRPr sz="2300">
              <a:solidFill>
                <a:schemeClr val="dk1"/>
              </a:solidFill>
              <a:latin typeface="Roboto"/>
              <a:ea typeface="Roboto"/>
              <a:cs typeface="Roboto"/>
              <a:sym typeface="Roboto"/>
            </a:endParaRPr>
          </a:p>
          <a:p>
            <a:pPr indent="-374650" lvl="1" marL="914400" rtl="0" algn="l">
              <a:lnSpc>
                <a:spcPct val="200000"/>
              </a:lnSpc>
              <a:spcBef>
                <a:spcPts val="0"/>
              </a:spcBef>
              <a:spcAft>
                <a:spcPts val="0"/>
              </a:spcAft>
              <a:buClr>
                <a:schemeClr val="dk1"/>
              </a:buClr>
              <a:buSzPts val="2300"/>
              <a:buFont typeface="Roboto"/>
              <a:buChar char="○"/>
            </a:pPr>
            <a:r>
              <a:rPr lang="en" sz="2300">
                <a:solidFill>
                  <a:schemeClr val="dk1"/>
                </a:solidFill>
                <a:latin typeface="Roboto"/>
                <a:ea typeface="Roboto"/>
                <a:cs typeface="Roboto"/>
                <a:sym typeface="Roboto"/>
              </a:rPr>
              <a:t>Integrated NLP/Model</a:t>
            </a:r>
            <a:endParaRPr sz="2300">
              <a:solidFill>
                <a:schemeClr val="dk1"/>
              </a:solidFill>
              <a:latin typeface="Roboto"/>
              <a:ea typeface="Roboto"/>
              <a:cs typeface="Roboto"/>
              <a:sym typeface="Roboto"/>
            </a:endParaRPr>
          </a:p>
        </p:txBody>
      </p:sp>
      <p:pic>
        <p:nvPicPr>
          <p:cNvPr id="140" name="Google Shape;140;p24"/>
          <p:cNvPicPr preferRelativeResize="0"/>
          <p:nvPr/>
        </p:nvPicPr>
        <p:blipFill>
          <a:blip r:embed="rId3">
            <a:alphaModFix/>
          </a:blip>
          <a:stretch>
            <a:fillRect/>
          </a:stretch>
        </p:blipFill>
        <p:spPr>
          <a:xfrm>
            <a:off x="6025700" y="1162075"/>
            <a:ext cx="2205550" cy="3397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268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420">
                <a:solidFill>
                  <a:srgbClr val="FF0000"/>
                </a:solidFill>
                <a:latin typeface="Roboto"/>
                <a:ea typeface="Roboto"/>
                <a:cs typeface="Roboto"/>
                <a:sym typeface="Roboto"/>
              </a:rPr>
              <a:t>Questions?</a:t>
            </a:r>
            <a:endParaRPr b="1" sz="3420">
              <a:solidFill>
                <a:srgbClr val="FF0000"/>
              </a:solidFill>
              <a:latin typeface="Roboto"/>
              <a:ea typeface="Roboto"/>
              <a:cs typeface="Roboto"/>
              <a:sym typeface="Roboto"/>
            </a:endParaRPr>
          </a:p>
        </p:txBody>
      </p:sp>
      <p:sp>
        <p:nvSpPr>
          <p:cNvPr id="146" name="Google Shape;14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74650" lvl="0" marL="457200" rtl="0" algn="l">
              <a:lnSpc>
                <a:spcPct val="200000"/>
              </a:lnSpc>
              <a:spcBef>
                <a:spcPts val="0"/>
              </a:spcBef>
              <a:spcAft>
                <a:spcPts val="0"/>
              </a:spcAft>
              <a:buClr>
                <a:schemeClr val="dk1"/>
              </a:buClr>
              <a:buSzPts val="2300"/>
              <a:buFont typeface="Roboto"/>
              <a:buChar char="●"/>
            </a:pPr>
            <a:r>
              <a:rPr lang="en" sz="2300">
                <a:solidFill>
                  <a:schemeClr val="dk1"/>
                </a:solidFill>
                <a:latin typeface="Roboto"/>
                <a:ea typeface="Roboto"/>
                <a:cs typeface="Roboto"/>
                <a:sym typeface="Roboto"/>
              </a:rPr>
              <a:t>Feel free to put them in Slack</a:t>
            </a:r>
            <a:endParaRPr sz="2300">
              <a:solidFill>
                <a:schemeClr val="dk1"/>
              </a:solidFill>
              <a:latin typeface="Roboto"/>
              <a:ea typeface="Roboto"/>
              <a:cs typeface="Roboto"/>
              <a:sym typeface="Roboto"/>
            </a:endParaRPr>
          </a:p>
          <a:p>
            <a:pPr indent="-374650" lvl="0" marL="457200" rtl="0" algn="l">
              <a:lnSpc>
                <a:spcPct val="200000"/>
              </a:lnSpc>
              <a:spcBef>
                <a:spcPts val="0"/>
              </a:spcBef>
              <a:spcAft>
                <a:spcPts val="0"/>
              </a:spcAft>
              <a:buClr>
                <a:schemeClr val="dk1"/>
              </a:buClr>
              <a:buSzPts val="2300"/>
              <a:buFont typeface="Roboto"/>
              <a:buChar char="●"/>
            </a:pPr>
            <a:r>
              <a:rPr lang="en" sz="2300">
                <a:solidFill>
                  <a:schemeClr val="dk1"/>
                </a:solidFill>
                <a:latin typeface="Roboto"/>
                <a:ea typeface="Roboto"/>
                <a:cs typeface="Roboto"/>
                <a:sym typeface="Roboto"/>
              </a:rPr>
              <a:t>Thank you!</a:t>
            </a:r>
            <a:endParaRPr sz="23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1505450" y="231375"/>
            <a:ext cx="63204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rgbClr val="FF0000"/>
                </a:solidFill>
                <a:latin typeface="Roboto"/>
                <a:ea typeface="Roboto"/>
                <a:cs typeface="Roboto"/>
                <a:sym typeface="Roboto"/>
              </a:rPr>
              <a:t>Recall: </a:t>
            </a:r>
            <a:r>
              <a:rPr b="1" lang="en" sz="3400">
                <a:solidFill>
                  <a:srgbClr val="FF0000"/>
                </a:solidFill>
                <a:latin typeface="Roboto"/>
                <a:ea typeface="Roboto"/>
                <a:cs typeface="Roboto"/>
                <a:sym typeface="Roboto"/>
              </a:rPr>
              <a:t>What is Roblox?</a:t>
            </a:r>
            <a:endParaRPr b="1" sz="3400">
              <a:solidFill>
                <a:srgbClr val="FF0000"/>
              </a:solidFill>
              <a:latin typeface="Roboto"/>
              <a:ea typeface="Roboto"/>
              <a:cs typeface="Roboto"/>
              <a:sym typeface="Roboto"/>
            </a:endParaRPr>
          </a:p>
        </p:txBody>
      </p:sp>
      <p:sp>
        <p:nvSpPr>
          <p:cNvPr id="62" name="Google Shape;62;p14"/>
          <p:cNvSpPr txBox="1"/>
          <p:nvPr>
            <p:ph idx="1" type="body"/>
          </p:nvPr>
        </p:nvSpPr>
        <p:spPr>
          <a:xfrm>
            <a:off x="311700" y="1311300"/>
            <a:ext cx="4260300" cy="3179400"/>
          </a:xfrm>
          <a:prstGeom prst="rect">
            <a:avLst/>
          </a:prstGeom>
        </p:spPr>
        <p:txBody>
          <a:bodyPr anchorCtr="0" anchor="t" bIns="91425" lIns="91425" spcFirstLastPara="1" rIns="91425" wrap="square" tIns="91425">
            <a:normAutofit fontScale="55000" lnSpcReduction="20000"/>
          </a:bodyPr>
          <a:lstStyle/>
          <a:p>
            <a:pPr indent="-340360" lvl="0" marL="457200" rtl="0" algn="l">
              <a:spcBef>
                <a:spcPts val="0"/>
              </a:spcBef>
              <a:spcAft>
                <a:spcPts val="0"/>
              </a:spcAft>
              <a:buClr>
                <a:schemeClr val="dk1"/>
              </a:buClr>
              <a:buSzPct val="100000"/>
              <a:buFont typeface="Roboto"/>
              <a:buChar char="●"/>
            </a:pPr>
            <a:r>
              <a:rPr lang="en" sz="3200">
                <a:solidFill>
                  <a:schemeClr val="dk1"/>
                </a:solidFill>
                <a:latin typeface="Roboto"/>
                <a:ea typeface="Roboto"/>
                <a:cs typeface="Roboto"/>
                <a:sym typeface="Roboto"/>
              </a:rPr>
              <a:t>I</a:t>
            </a:r>
            <a:r>
              <a:rPr lang="en" sz="3200">
                <a:solidFill>
                  <a:schemeClr val="dk1"/>
                </a:solidFill>
                <a:latin typeface="Roboto"/>
                <a:ea typeface="Roboto"/>
                <a:cs typeface="Roboto"/>
                <a:sym typeface="Roboto"/>
              </a:rPr>
              <a:t>nteractive gaming platform and game creation system that allows users to program games and play games created by other users.  </a:t>
            </a:r>
            <a:endParaRPr sz="3200">
              <a:solidFill>
                <a:schemeClr val="dk1"/>
              </a:solidFill>
              <a:latin typeface="Roboto"/>
              <a:ea typeface="Roboto"/>
              <a:cs typeface="Roboto"/>
              <a:sym typeface="Roboto"/>
            </a:endParaRPr>
          </a:p>
          <a:p>
            <a:pPr indent="0" lvl="0" marL="457200" rtl="0" algn="l">
              <a:spcBef>
                <a:spcPts val="1200"/>
              </a:spcBef>
              <a:spcAft>
                <a:spcPts val="0"/>
              </a:spcAft>
              <a:buNone/>
            </a:pPr>
            <a:r>
              <a:t/>
            </a:r>
            <a:endParaRPr sz="3200">
              <a:solidFill>
                <a:schemeClr val="dk1"/>
              </a:solidFill>
              <a:latin typeface="Roboto"/>
              <a:ea typeface="Roboto"/>
              <a:cs typeface="Roboto"/>
              <a:sym typeface="Roboto"/>
            </a:endParaRPr>
          </a:p>
          <a:p>
            <a:pPr indent="-340360" lvl="0" marL="457200" rtl="0" algn="l">
              <a:spcBef>
                <a:spcPts val="1200"/>
              </a:spcBef>
              <a:spcAft>
                <a:spcPts val="0"/>
              </a:spcAft>
              <a:buClr>
                <a:schemeClr val="dk1"/>
              </a:buClr>
              <a:buSzPct val="100000"/>
              <a:buFont typeface="Roboto"/>
              <a:buChar char="●"/>
            </a:pPr>
            <a:r>
              <a:rPr lang="en" sz="3200">
                <a:solidFill>
                  <a:schemeClr val="dk1"/>
                </a:solidFill>
                <a:latin typeface="Roboto"/>
                <a:ea typeface="Roboto"/>
                <a:cs typeface="Roboto"/>
                <a:sym typeface="Roboto"/>
              </a:rPr>
              <a:t>Roblox is ranked as one of the top online entertainment platforms for audiences under the age of 18</a:t>
            </a:r>
            <a:endParaRPr sz="3200">
              <a:solidFill>
                <a:schemeClr val="dk1"/>
              </a:solidFill>
              <a:latin typeface="Roboto"/>
              <a:ea typeface="Roboto"/>
              <a:cs typeface="Roboto"/>
              <a:sym typeface="Roboto"/>
            </a:endParaRPr>
          </a:p>
          <a:p>
            <a:pPr indent="0" lvl="0" marL="0" rtl="0" algn="l">
              <a:spcBef>
                <a:spcPts val="1200"/>
              </a:spcBef>
              <a:spcAft>
                <a:spcPts val="0"/>
              </a:spcAft>
              <a:buNone/>
            </a:pPr>
            <a:r>
              <a:t/>
            </a:r>
            <a:endParaRPr sz="1500">
              <a:solidFill>
                <a:schemeClr val="dk1"/>
              </a:solidFill>
            </a:endParaRPr>
          </a:p>
          <a:p>
            <a:pPr indent="0" lvl="0" marL="0" rtl="0" algn="l">
              <a:spcBef>
                <a:spcPts val="1200"/>
              </a:spcBef>
              <a:spcAft>
                <a:spcPts val="1200"/>
              </a:spcAft>
              <a:buNone/>
            </a:pPr>
            <a:r>
              <a:t/>
            </a:r>
            <a:endParaRPr sz="1500">
              <a:solidFill>
                <a:schemeClr val="dk1"/>
              </a:solidFill>
            </a:endParaRPr>
          </a:p>
        </p:txBody>
      </p:sp>
      <p:pic>
        <p:nvPicPr>
          <p:cNvPr id="63" name="Google Shape;63;p14"/>
          <p:cNvPicPr preferRelativeResize="0"/>
          <p:nvPr/>
        </p:nvPicPr>
        <p:blipFill>
          <a:blip r:embed="rId3">
            <a:alphaModFix/>
          </a:blip>
          <a:stretch>
            <a:fillRect/>
          </a:stretch>
        </p:blipFill>
        <p:spPr>
          <a:xfrm>
            <a:off x="4572000" y="1311300"/>
            <a:ext cx="4260300" cy="266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3271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400">
                <a:solidFill>
                  <a:srgbClr val="FF0000"/>
                </a:solidFill>
                <a:latin typeface="Roboto"/>
                <a:ea typeface="Roboto"/>
                <a:cs typeface="Roboto"/>
                <a:sym typeface="Roboto"/>
              </a:rPr>
              <a:t>Project Objective</a:t>
            </a:r>
            <a:endParaRPr b="1" sz="3400">
              <a:solidFill>
                <a:srgbClr val="FF0000"/>
              </a:solidFill>
              <a:latin typeface="Roboto"/>
              <a:ea typeface="Roboto"/>
              <a:cs typeface="Roboto"/>
              <a:sym typeface="Roboto"/>
            </a:endParaRPr>
          </a:p>
        </p:txBody>
      </p:sp>
      <p:sp>
        <p:nvSpPr>
          <p:cNvPr id="69" name="Google Shape;69;p15"/>
          <p:cNvSpPr txBox="1"/>
          <p:nvPr>
            <p:ph idx="1"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rgbClr val="FF0000"/>
                </a:solidFill>
                <a:latin typeface="Roboto"/>
                <a:ea typeface="Roboto"/>
                <a:cs typeface="Roboto"/>
                <a:sym typeface="Roboto"/>
              </a:rPr>
              <a:t>What we offer:</a:t>
            </a:r>
            <a:endParaRPr b="1" sz="2000">
              <a:solidFill>
                <a:srgbClr val="FF0000"/>
              </a:solidFill>
              <a:latin typeface="Roboto"/>
              <a:ea typeface="Roboto"/>
              <a:cs typeface="Roboto"/>
              <a:sym typeface="Roboto"/>
            </a:endParaRPr>
          </a:p>
          <a:p>
            <a:pPr indent="-355600" lvl="0" marL="457200" rtl="0" algn="l">
              <a:spcBef>
                <a:spcPts val="1200"/>
              </a:spcBef>
              <a:spcAft>
                <a:spcPts val="0"/>
              </a:spcAft>
              <a:buClr>
                <a:schemeClr val="dk1"/>
              </a:buClr>
              <a:buSzPts val="2000"/>
              <a:buFont typeface="Roboto"/>
              <a:buChar char="●"/>
            </a:pPr>
            <a:r>
              <a:rPr lang="en" sz="2000">
                <a:solidFill>
                  <a:schemeClr val="dk1"/>
                </a:solidFill>
                <a:latin typeface="Roboto"/>
                <a:ea typeface="Roboto"/>
                <a:cs typeface="Roboto"/>
                <a:sym typeface="Roboto"/>
              </a:rPr>
              <a:t>Create a model that predicts how well a game will resonate with </a:t>
            </a:r>
            <a:r>
              <a:rPr lang="en" sz="2000">
                <a:solidFill>
                  <a:schemeClr val="dk1"/>
                </a:solidFill>
                <a:latin typeface="Roboto"/>
                <a:ea typeface="Roboto"/>
                <a:cs typeface="Roboto"/>
                <a:sym typeface="Roboto"/>
              </a:rPr>
              <a:t>its</a:t>
            </a:r>
            <a:r>
              <a:rPr lang="en" sz="2000">
                <a:solidFill>
                  <a:schemeClr val="dk1"/>
                </a:solidFill>
                <a:latin typeface="Roboto"/>
                <a:ea typeface="Roboto"/>
                <a:cs typeface="Roboto"/>
                <a:sym typeface="Roboto"/>
              </a:rPr>
              <a:t> audience based on key inputs</a:t>
            </a:r>
            <a:endParaRPr sz="2000">
              <a:solidFill>
                <a:schemeClr val="dk1"/>
              </a:solidFill>
              <a:latin typeface="Roboto"/>
              <a:ea typeface="Roboto"/>
              <a:cs typeface="Roboto"/>
              <a:sym typeface="Roboto"/>
            </a:endParaRPr>
          </a:p>
          <a:p>
            <a:pPr indent="0" lvl="0" marL="914400" rtl="0" algn="l">
              <a:spcBef>
                <a:spcPts val="1200"/>
              </a:spcBef>
              <a:spcAft>
                <a:spcPts val="1200"/>
              </a:spcAft>
              <a:buNone/>
            </a:pPr>
            <a:r>
              <a:t/>
            </a:r>
            <a:endParaRPr sz="1500">
              <a:solidFill>
                <a:schemeClr val="dk1"/>
              </a:solidFill>
              <a:latin typeface="Roboto"/>
              <a:ea typeface="Roboto"/>
              <a:cs typeface="Roboto"/>
              <a:sym typeface="Roboto"/>
            </a:endParaRPr>
          </a:p>
        </p:txBody>
      </p:sp>
      <p:sp>
        <p:nvSpPr>
          <p:cNvPr id="70" name="Google Shape;70;p15"/>
          <p:cNvSpPr txBox="1"/>
          <p:nvPr>
            <p:ph idx="2" type="body"/>
          </p:nvPr>
        </p:nvSpPr>
        <p:spPr>
          <a:xfrm>
            <a:off x="519375"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solidFill>
                  <a:srgbClr val="FF0000"/>
                </a:solidFill>
                <a:latin typeface="Roboto"/>
                <a:ea typeface="Roboto"/>
                <a:cs typeface="Roboto"/>
                <a:sym typeface="Roboto"/>
              </a:rPr>
              <a:t>Purpose?</a:t>
            </a:r>
            <a:endParaRPr b="1" sz="2100">
              <a:solidFill>
                <a:srgbClr val="FF0000"/>
              </a:solidFill>
              <a:latin typeface="Roboto"/>
              <a:ea typeface="Roboto"/>
              <a:cs typeface="Roboto"/>
              <a:sym typeface="Roboto"/>
            </a:endParaRPr>
          </a:p>
          <a:p>
            <a:pPr indent="-355600" lvl="0" marL="457200" rtl="0" algn="l">
              <a:spcBef>
                <a:spcPts val="1200"/>
              </a:spcBef>
              <a:spcAft>
                <a:spcPts val="0"/>
              </a:spcAft>
              <a:buClr>
                <a:schemeClr val="dk1"/>
              </a:buClr>
              <a:buSzPts val="2000"/>
              <a:buFont typeface="Roboto"/>
              <a:buChar char="●"/>
            </a:pPr>
            <a:r>
              <a:rPr lang="en" sz="2000">
                <a:solidFill>
                  <a:schemeClr val="dk1"/>
                </a:solidFill>
                <a:latin typeface="Roboto"/>
                <a:ea typeface="Roboto"/>
                <a:cs typeface="Roboto"/>
                <a:sym typeface="Roboto"/>
              </a:rPr>
              <a:t>Give </a:t>
            </a:r>
            <a:r>
              <a:rPr lang="en" sz="2000">
                <a:solidFill>
                  <a:schemeClr val="dk1"/>
                </a:solidFill>
                <a:latin typeface="Roboto"/>
                <a:ea typeface="Roboto"/>
                <a:cs typeface="Roboto"/>
                <a:sym typeface="Roboto"/>
              </a:rPr>
              <a:t>users a resource to improve their potential Roblox game’s popularity amongst the desired audience</a:t>
            </a:r>
            <a:endParaRPr sz="20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68000" y="156400"/>
            <a:ext cx="3910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a:solidFill>
                  <a:srgbClr val="FF0000"/>
                </a:solidFill>
                <a:latin typeface="Roboto"/>
                <a:ea typeface="Roboto"/>
                <a:cs typeface="Roboto"/>
                <a:sym typeface="Roboto"/>
              </a:rPr>
              <a:t>Data Sources</a:t>
            </a:r>
            <a:endParaRPr b="1" sz="3400">
              <a:solidFill>
                <a:srgbClr val="FF0000"/>
              </a:solidFill>
              <a:latin typeface="Roboto"/>
              <a:ea typeface="Roboto"/>
              <a:cs typeface="Roboto"/>
              <a:sym typeface="Roboto"/>
            </a:endParaRPr>
          </a:p>
        </p:txBody>
      </p:sp>
      <p:sp>
        <p:nvSpPr>
          <p:cNvPr id="76" name="Google Shape;76;p16"/>
          <p:cNvSpPr txBox="1"/>
          <p:nvPr>
            <p:ph idx="1" type="body"/>
          </p:nvPr>
        </p:nvSpPr>
        <p:spPr>
          <a:xfrm>
            <a:off x="1009775" y="839413"/>
            <a:ext cx="2808000" cy="416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900">
                <a:solidFill>
                  <a:srgbClr val="FF0000"/>
                </a:solidFill>
                <a:latin typeface="Roboto"/>
                <a:ea typeface="Roboto"/>
                <a:cs typeface="Roboto"/>
                <a:sym typeface="Roboto"/>
              </a:rPr>
              <a:t>   </a:t>
            </a:r>
            <a:r>
              <a:rPr b="1" lang="en" sz="2000">
                <a:solidFill>
                  <a:srgbClr val="FF0000"/>
                </a:solidFill>
                <a:latin typeface="Roboto"/>
                <a:ea typeface="Roboto"/>
                <a:cs typeface="Roboto"/>
                <a:sym typeface="Roboto"/>
              </a:rPr>
              <a:t> </a:t>
            </a:r>
            <a:r>
              <a:rPr b="1" lang="en" sz="2000">
                <a:solidFill>
                  <a:srgbClr val="FF0000"/>
                </a:solidFill>
                <a:latin typeface="Roboto"/>
                <a:ea typeface="Roboto"/>
                <a:cs typeface="Roboto"/>
                <a:sym typeface="Roboto"/>
              </a:rPr>
              <a:t>Roblox Website</a:t>
            </a:r>
            <a:endParaRPr sz="2000">
              <a:solidFill>
                <a:srgbClr val="FF0000"/>
              </a:solidFill>
              <a:latin typeface="Roboto"/>
              <a:ea typeface="Roboto"/>
              <a:cs typeface="Roboto"/>
              <a:sym typeface="Roboto"/>
            </a:endParaRPr>
          </a:p>
        </p:txBody>
      </p:sp>
      <p:pic>
        <p:nvPicPr>
          <p:cNvPr id="77" name="Google Shape;77;p16"/>
          <p:cNvPicPr preferRelativeResize="0"/>
          <p:nvPr/>
        </p:nvPicPr>
        <p:blipFill>
          <a:blip r:embed="rId3">
            <a:alphaModFix/>
          </a:blip>
          <a:stretch>
            <a:fillRect/>
          </a:stretch>
        </p:blipFill>
        <p:spPr>
          <a:xfrm>
            <a:off x="446675" y="1260550"/>
            <a:ext cx="4125325" cy="3621801"/>
          </a:xfrm>
          <a:prstGeom prst="rect">
            <a:avLst/>
          </a:prstGeom>
          <a:noFill/>
          <a:ln>
            <a:noFill/>
          </a:ln>
        </p:spPr>
      </p:pic>
      <p:pic>
        <p:nvPicPr>
          <p:cNvPr id="78" name="Google Shape;78;p16"/>
          <p:cNvPicPr preferRelativeResize="0"/>
          <p:nvPr/>
        </p:nvPicPr>
        <p:blipFill>
          <a:blip r:embed="rId4">
            <a:alphaModFix/>
          </a:blip>
          <a:stretch>
            <a:fillRect/>
          </a:stretch>
        </p:blipFill>
        <p:spPr>
          <a:xfrm>
            <a:off x="5044800" y="1255525"/>
            <a:ext cx="3750590" cy="3631838"/>
          </a:xfrm>
          <a:prstGeom prst="rect">
            <a:avLst/>
          </a:prstGeom>
          <a:noFill/>
          <a:ln>
            <a:noFill/>
          </a:ln>
        </p:spPr>
      </p:pic>
      <p:sp>
        <p:nvSpPr>
          <p:cNvPr id="79" name="Google Shape;79;p16"/>
          <p:cNvSpPr txBox="1"/>
          <p:nvPr>
            <p:ph idx="1" type="body"/>
          </p:nvPr>
        </p:nvSpPr>
        <p:spPr>
          <a:xfrm>
            <a:off x="4981500" y="782075"/>
            <a:ext cx="3877200" cy="416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a:solidFill>
                  <a:srgbClr val="FF0000"/>
                </a:solidFill>
                <a:latin typeface="Roboto"/>
                <a:ea typeface="Roboto"/>
                <a:cs typeface="Roboto"/>
                <a:sym typeface="Roboto"/>
              </a:rPr>
              <a:t>Game Page</a:t>
            </a:r>
            <a:endParaRPr sz="2000">
              <a:solidFill>
                <a:srgbClr val="FF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01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0000"/>
                </a:solidFill>
                <a:latin typeface="Roboto"/>
                <a:ea typeface="Roboto"/>
                <a:cs typeface="Roboto"/>
                <a:sym typeface="Roboto"/>
              </a:rPr>
              <a:t>Presentation of Roblox Deployment</a:t>
            </a:r>
            <a:endParaRPr b="1" sz="3400">
              <a:solidFill>
                <a:srgbClr val="FF0000"/>
              </a:solidFill>
              <a:latin typeface="Roboto"/>
              <a:ea typeface="Roboto"/>
              <a:cs typeface="Roboto"/>
              <a:sym typeface="Roboto"/>
            </a:endParaRPr>
          </a:p>
        </p:txBody>
      </p:sp>
      <p:pic>
        <p:nvPicPr>
          <p:cNvPr id="85" name="Google Shape;85;p17"/>
          <p:cNvPicPr preferRelativeResize="0"/>
          <p:nvPr/>
        </p:nvPicPr>
        <p:blipFill>
          <a:blip r:embed="rId3">
            <a:alphaModFix/>
          </a:blip>
          <a:stretch>
            <a:fillRect/>
          </a:stretch>
        </p:blipFill>
        <p:spPr>
          <a:xfrm>
            <a:off x="1828600" y="1033463"/>
            <a:ext cx="5295900" cy="307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01150" y="25"/>
            <a:ext cx="3390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60">
                <a:solidFill>
                  <a:srgbClr val="FF0000"/>
                </a:solidFill>
                <a:latin typeface="Roboto"/>
                <a:ea typeface="Roboto"/>
                <a:cs typeface="Roboto"/>
                <a:sym typeface="Roboto"/>
              </a:rPr>
              <a:t>Machine Learning</a:t>
            </a:r>
            <a:endParaRPr b="1" sz="2960">
              <a:solidFill>
                <a:srgbClr val="FF0000"/>
              </a:solidFill>
              <a:latin typeface="Roboto"/>
              <a:ea typeface="Roboto"/>
              <a:cs typeface="Roboto"/>
              <a:sym typeface="Roboto"/>
            </a:endParaRPr>
          </a:p>
        </p:txBody>
      </p:sp>
      <p:sp>
        <p:nvSpPr>
          <p:cNvPr id="91" name="Google Shape;91;p18"/>
          <p:cNvSpPr/>
          <p:nvPr/>
        </p:nvSpPr>
        <p:spPr>
          <a:xfrm>
            <a:off x="141825" y="1276500"/>
            <a:ext cx="1779300" cy="34320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0000"/>
                </a:solidFill>
                <a:latin typeface="Roboto"/>
                <a:ea typeface="Roboto"/>
                <a:cs typeface="Roboto"/>
                <a:sym typeface="Roboto"/>
              </a:rPr>
              <a:t>Data from Roblox website:</a:t>
            </a:r>
            <a:endParaRPr b="1" sz="1600">
              <a:solidFill>
                <a:srgbClr val="FF0000"/>
              </a:solidFill>
              <a:latin typeface="Roboto"/>
              <a:ea typeface="Roboto"/>
              <a:cs typeface="Roboto"/>
              <a:sym typeface="Roboto"/>
            </a:endParaRPr>
          </a:p>
          <a:p>
            <a:pPr indent="0" lvl="0" marL="0" rtl="0" algn="ctr">
              <a:spcBef>
                <a:spcPts val="0"/>
              </a:spcBef>
              <a:spcAft>
                <a:spcPts val="0"/>
              </a:spcAft>
              <a:buNone/>
            </a:pPr>
            <a:r>
              <a:t/>
            </a:r>
            <a:endParaRPr b="1" sz="1600">
              <a:solidFill>
                <a:srgbClr val="FF0000"/>
              </a:solidFill>
              <a:latin typeface="Roboto"/>
              <a:ea typeface="Roboto"/>
              <a:cs typeface="Roboto"/>
              <a:sym typeface="Roboto"/>
            </a:endParaRPr>
          </a:p>
          <a:p>
            <a:pPr indent="0" lvl="0" marL="0" rtl="0" algn="ctr">
              <a:spcBef>
                <a:spcPts val="0"/>
              </a:spcBef>
              <a:spcAft>
                <a:spcPts val="0"/>
              </a:spcAft>
              <a:buNone/>
            </a:pPr>
            <a:r>
              <a:rPr b="1" lang="en" sz="1600">
                <a:latin typeface="Roboto"/>
                <a:ea typeface="Roboto"/>
                <a:cs typeface="Roboto"/>
                <a:sym typeface="Roboto"/>
              </a:rPr>
              <a:t>Game</a:t>
            </a:r>
            <a:endParaRPr b="1" sz="1600">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Title</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Date Created</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Category (Award)</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Likes</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Dislikes</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Total Visitors</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Max # Visitors</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Genre</a:t>
            </a:r>
            <a:endParaRPr b="1">
              <a:solidFill>
                <a:srgbClr val="FFFFFF"/>
              </a:solidFill>
              <a:latin typeface="Roboto"/>
              <a:ea typeface="Roboto"/>
              <a:cs typeface="Roboto"/>
              <a:sym typeface="Roboto"/>
            </a:endParaRPr>
          </a:p>
        </p:txBody>
      </p:sp>
      <p:sp>
        <p:nvSpPr>
          <p:cNvPr id="92" name="Google Shape;92;p18"/>
          <p:cNvSpPr/>
          <p:nvPr/>
        </p:nvSpPr>
        <p:spPr>
          <a:xfrm>
            <a:off x="3778950" y="1246500"/>
            <a:ext cx="1921200" cy="63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Roboto"/>
              <a:ea typeface="Roboto"/>
              <a:cs typeface="Roboto"/>
              <a:sym typeface="Roboto"/>
            </a:endParaRPr>
          </a:p>
          <a:p>
            <a:pPr indent="0" lvl="0" marL="0" rtl="0" algn="ctr">
              <a:spcBef>
                <a:spcPts val="0"/>
              </a:spcBef>
              <a:spcAft>
                <a:spcPts val="0"/>
              </a:spcAft>
              <a:buNone/>
            </a:pPr>
            <a:r>
              <a:rPr b="1" lang="en" sz="1500">
                <a:solidFill>
                  <a:srgbClr val="FF0000"/>
                </a:solidFill>
                <a:latin typeface="Roboto"/>
                <a:ea typeface="Roboto"/>
                <a:cs typeface="Roboto"/>
                <a:sym typeface="Roboto"/>
              </a:rPr>
              <a:t>1: Visitors Per Day</a:t>
            </a:r>
            <a:endParaRPr b="1" sz="1500">
              <a:solidFill>
                <a:srgbClr val="FF0000"/>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Train R</a:t>
            </a:r>
            <a:r>
              <a:rPr baseline="30000" lang="en" sz="1200">
                <a:solidFill>
                  <a:srgbClr val="FFFFFF"/>
                </a:solidFill>
                <a:latin typeface="Roboto"/>
                <a:ea typeface="Roboto"/>
                <a:cs typeface="Roboto"/>
                <a:sym typeface="Roboto"/>
              </a:rPr>
              <a:t>2</a:t>
            </a:r>
            <a:r>
              <a:rPr lang="en" sz="1200">
                <a:solidFill>
                  <a:srgbClr val="FFFFFF"/>
                </a:solidFill>
                <a:latin typeface="Roboto"/>
                <a:ea typeface="Roboto"/>
                <a:cs typeface="Roboto"/>
                <a:sym typeface="Roboto"/>
              </a:rPr>
              <a:t>: 0.97235</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Test </a:t>
            </a:r>
            <a:r>
              <a:rPr lang="en" sz="1200">
                <a:solidFill>
                  <a:schemeClr val="dk1"/>
                </a:solidFill>
                <a:latin typeface="Roboto"/>
                <a:ea typeface="Roboto"/>
                <a:cs typeface="Roboto"/>
                <a:sym typeface="Roboto"/>
              </a:rPr>
              <a:t>R</a:t>
            </a:r>
            <a:r>
              <a:rPr baseline="30000" lang="en" sz="1200">
                <a:solidFill>
                  <a:schemeClr val="dk1"/>
                </a:solidFill>
                <a:latin typeface="Roboto"/>
                <a:ea typeface="Roboto"/>
                <a:cs typeface="Roboto"/>
                <a:sym typeface="Roboto"/>
              </a:rPr>
              <a:t>2</a:t>
            </a:r>
            <a:r>
              <a:rPr lang="en" sz="1200">
                <a:solidFill>
                  <a:srgbClr val="FFFFFF"/>
                </a:solidFill>
                <a:latin typeface="Roboto"/>
                <a:ea typeface="Roboto"/>
                <a:cs typeface="Roboto"/>
                <a:sym typeface="Roboto"/>
              </a:rPr>
              <a:t>: 0.93160 </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p:txBody>
      </p:sp>
      <p:sp>
        <p:nvSpPr>
          <p:cNvPr id="93" name="Google Shape;93;p18"/>
          <p:cNvSpPr/>
          <p:nvPr/>
        </p:nvSpPr>
        <p:spPr>
          <a:xfrm rot="2123">
            <a:off x="2177600" y="2539826"/>
            <a:ext cx="1457700" cy="54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rot="1415">
            <a:off x="5833975" y="2506101"/>
            <a:ext cx="1457700" cy="54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7425500" y="1168025"/>
            <a:ext cx="1685400" cy="36543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0000"/>
                </a:solidFill>
                <a:latin typeface="Roboto"/>
                <a:ea typeface="Roboto"/>
                <a:cs typeface="Roboto"/>
                <a:sym typeface="Roboto"/>
              </a:rPr>
              <a:t>Website</a:t>
            </a:r>
            <a:endParaRPr b="1" sz="1600">
              <a:solidFill>
                <a:srgbClr val="FF0000"/>
              </a:solidFill>
              <a:latin typeface="Roboto"/>
              <a:ea typeface="Roboto"/>
              <a:cs typeface="Roboto"/>
              <a:sym typeface="Roboto"/>
            </a:endParaRPr>
          </a:p>
          <a:p>
            <a:pPr indent="0" lvl="0" marL="0" rtl="0" algn="ctr">
              <a:spcBef>
                <a:spcPts val="0"/>
              </a:spcBef>
              <a:spcAft>
                <a:spcPts val="0"/>
              </a:spcAft>
              <a:buNone/>
            </a:pPr>
            <a:r>
              <a:t/>
            </a:r>
            <a:endParaRPr b="1" sz="1600">
              <a:latin typeface="Roboto"/>
              <a:ea typeface="Roboto"/>
              <a:cs typeface="Roboto"/>
              <a:sym typeface="Roboto"/>
            </a:endParaRPr>
          </a:p>
          <a:p>
            <a:pPr indent="0" lvl="0" marL="0" rtl="0" algn="ctr">
              <a:spcBef>
                <a:spcPts val="0"/>
              </a:spcBef>
              <a:spcAft>
                <a:spcPts val="0"/>
              </a:spcAft>
              <a:buNone/>
            </a:pPr>
            <a:r>
              <a:rPr b="1" lang="en" sz="1600">
                <a:latin typeface="Roboto"/>
                <a:ea typeface="Roboto"/>
                <a:cs typeface="Roboto"/>
                <a:sym typeface="Roboto"/>
              </a:rPr>
              <a:t>Predict success of game based on inputs:</a:t>
            </a:r>
            <a:endParaRPr b="1" sz="1600">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Title</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Description</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Max # Visitors</a:t>
            </a:r>
            <a:endParaRPr>
              <a:solidFill>
                <a:schemeClr val="dk1"/>
              </a:solidFill>
              <a:latin typeface="Roboto"/>
              <a:ea typeface="Roboto"/>
              <a:cs typeface="Roboto"/>
              <a:sym typeface="Roboto"/>
            </a:endParaRPr>
          </a:p>
          <a:p>
            <a:pPr indent="0" lvl="0" marL="0" rtl="0" algn="ctr">
              <a:spcBef>
                <a:spcPts val="0"/>
              </a:spcBef>
              <a:spcAft>
                <a:spcPts val="0"/>
              </a:spcAft>
              <a:buNone/>
            </a:pPr>
            <a:r>
              <a:t/>
            </a:r>
            <a:endParaRPr sz="1600">
              <a:solidFill>
                <a:schemeClr val="dk1"/>
              </a:solidFill>
              <a:latin typeface="Roboto"/>
              <a:ea typeface="Roboto"/>
              <a:cs typeface="Roboto"/>
              <a:sym typeface="Roboto"/>
            </a:endParaRPr>
          </a:p>
          <a:p>
            <a:pPr indent="0" lvl="0" marL="0" rtl="0" algn="ctr">
              <a:spcBef>
                <a:spcPts val="0"/>
              </a:spcBef>
              <a:spcAft>
                <a:spcPts val="0"/>
              </a:spcAft>
              <a:buNone/>
            </a:pPr>
            <a:r>
              <a:rPr b="1" lang="en" sz="1600">
                <a:solidFill>
                  <a:srgbClr val="FF0000"/>
                </a:solidFill>
                <a:latin typeface="Roboto"/>
                <a:ea typeface="Roboto"/>
                <a:cs typeface="Roboto"/>
                <a:sym typeface="Roboto"/>
              </a:rPr>
              <a:t>Output:</a:t>
            </a:r>
            <a:endParaRPr b="1" sz="1600">
              <a:solidFill>
                <a:srgbClr val="FF0000"/>
              </a:solidFill>
              <a:latin typeface="Roboto"/>
              <a:ea typeface="Roboto"/>
              <a:cs typeface="Roboto"/>
              <a:sym typeface="Roboto"/>
            </a:endParaRPr>
          </a:p>
          <a:p>
            <a:pPr indent="0" lvl="0" marL="0" rtl="0" algn="ctr">
              <a:spcBef>
                <a:spcPts val="0"/>
              </a:spcBef>
              <a:spcAft>
                <a:spcPts val="0"/>
              </a:spcAft>
              <a:buNone/>
            </a:pPr>
            <a:r>
              <a:rPr lang="en" sz="1500">
                <a:solidFill>
                  <a:schemeClr val="dk1"/>
                </a:solidFill>
                <a:latin typeface="Roboto"/>
                <a:ea typeface="Roboto"/>
                <a:cs typeface="Roboto"/>
                <a:sym typeface="Roboto"/>
              </a:rPr>
              <a:t>Predicted Success</a:t>
            </a:r>
            <a:endParaRPr sz="1500">
              <a:solidFill>
                <a:schemeClr val="dk1"/>
              </a:solidFill>
              <a:latin typeface="Roboto"/>
              <a:ea typeface="Roboto"/>
              <a:cs typeface="Roboto"/>
              <a:sym typeface="Roboto"/>
            </a:endParaRPr>
          </a:p>
        </p:txBody>
      </p:sp>
      <p:sp>
        <p:nvSpPr>
          <p:cNvPr id="96" name="Google Shape;96;p18"/>
          <p:cNvSpPr/>
          <p:nvPr/>
        </p:nvSpPr>
        <p:spPr>
          <a:xfrm>
            <a:off x="5931925" y="832300"/>
            <a:ext cx="1285825" cy="108660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0000"/>
                </a:solidFill>
                <a:latin typeface="Roboto"/>
                <a:ea typeface="Roboto"/>
                <a:cs typeface="Roboto"/>
                <a:sym typeface="Roboto"/>
              </a:rPr>
              <a:t> </a:t>
            </a:r>
            <a:endParaRPr b="1" sz="1500">
              <a:solidFill>
                <a:srgbClr val="FF0000"/>
              </a:solidFill>
              <a:latin typeface="Roboto"/>
              <a:ea typeface="Roboto"/>
              <a:cs typeface="Roboto"/>
              <a:sym typeface="Roboto"/>
            </a:endParaRPr>
          </a:p>
          <a:p>
            <a:pPr indent="0" lvl="0" marL="0" rtl="0" algn="ctr">
              <a:spcBef>
                <a:spcPts val="0"/>
              </a:spcBef>
              <a:spcAft>
                <a:spcPts val="0"/>
              </a:spcAft>
              <a:buNone/>
            </a:pPr>
            <a:r>
              <a:rPr b="1" i="1" lang="en" sz="1500">
                <a:solidFill>
                  <a:srgbClr val="FF0000"/>
                </a:solidFill>
                <a:latin typeface="Roboto"/>
                <a:ea typeface="Roboto"/>
                <a:cs typeface="Roboto"/>
                <a:sym typeface="Roboto"/>
              </a:rPr>
              <a:t>Flask app</a:t>
            </a:r>
            <a:endParaRPr b="1" i="1" sz="1500">
              <a:solidFill>
                <a:srgbClr val="FF0000"/>
              </a:solidFill>
              <a:latin typeface="Roboto"/>
              <a:ea typeface="Roboto"/>
              <a:cs typeface="Roboto"/>
              <a:sym typeface="Roboto"/>
            </a:endParaRPr>
          </a:p>
          <a:p>
            <a:pPr indent="0" lvl="0" marL="0" rtl="0" algn="ctr">
              <a:spcBef>
                <a:spcPts val="0"/>
              </a:spcBef>
              <a:spcAft>
                <a:spcPts val="0"/>
              </a:spcAft>
              <a:buNone/>
            </a:pPr>
            <a:r>
              <a:rPr b="1" lang="en" sz="1200">
                <a:latin typeface="Roboto"/>
                <a:ea typeface="Roboto"/>
                <a:cs typeface="Roboto"/>
                <a:sym typeface="Roboto"/>
              </a:rPr>
              <a:t>Saved models loaded</a:t>
            </a:r>
            <a:endParaRPr b="1" sz="1200">
              <a:latin typeface="Roboto"/>
              <a:ea typeface="Roboto"/>
              <a:cs typeface="Roboto"/>
              <a:sym typeface="Roboto"/>
            </a:endParaRPr>
          </a:p>
          <a:p>
            <a:pPr indent="0" lvl="0" marL="0" rtl="0" algn="l">
              <a:spcBef>
                <a:spcPts val="0"/>
              </a:spcBef>
              <a:spcAft>
                <a:spcPts val="0"/>
              </a:spcAft>
              <a:buNone/>
            </a:pPr>
            <a:r>
              <a:t/>
            </a:r>
            <a:endParaRPr b="1"/>
          </a:p>
        </p:txBody>
      </p:sp>
      <p:sp>
        <p:nvSpPr>
          <p:cNvPr id="97" name="Google Shape;97;p18"/>
          <p:cNvSpPr/>
          <p:nvPr/>
        </p:nvSpPr>
        <p:spPr>
          <a:xfrm>
            <a:off x="3835550" y="2742900"/>
            <a:ext cx="1921200" cy="68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b="1" lang="en" sz="1500">
                <a:solidFill>
                  <a:srgbClr val="FF0000"/>
                </a:solidFill>
                <a:latin typeface="Roboto"/>
                <a:ea typeface="Roboto"/>
                <a:cs typeface="Roboto"/>
                <a:sym typeface="Roboto"/>
              </a:rPr>
              <a:t>3</a:t>
            </a:r>
            <a:r>
              <a:rPr b="1" lang="en" sz="1500">
                <a:solidFill>
                  <a:srgbClr val="FF0000"/>
                </a:solidFill>
                <a:latin typeface="Roboto"/>
                <a:ea typeface="Roboto"/>
                <a:cs typeface="Roboto"/>
                <a:sym typeface="Roboto"/>
              </a:rPr>
              <a:t>: Dislikes Per Day</a:t>
            </a:r>
            <a:endParaRPr b="1" sz="1500">
              <a:solidFill>
                <a:srgbClr val="FF0000"/>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Train R</a:t>
            </a:r>
            <a:r>
              <a:rPr baseline="30000" lang="en" sz="1200">
                <a:solidFill>
                  <a:schemeClr val="dk1"/>
                </a:solidFill>
                <a:latin typeface="Roboto"/>
                <a:ea typeface="Roboto"/>
                <a:cs typeface="Roboto"/>
                <a:sym typeface="Roboto"/>
              </a:rPr>
              <a:t>2</a:t>
            </a:r>
            <a:r>
              <a:rPr lang="en" sz="1200">
                <a:solidFill>
                  <a:schemeClr val="dk1"/>
                </a:solidFill>
                <a:latin typeface="Roboto"/>
                <a:ea typeface="Roboto"/>
                <a:cs typeface="Roboto"/>
                <a:sym typeface="Roboto"/>
              </a:rPr>
              <a:t>:  0.89090</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Test R</a:t>
            </a:r>
            <a:r>
              <a:rPr baseline="30000" lang="en" sz="1200">
                <a:solidFill>
                  <a:schemeClr val="dk1"/>
                </a:solidFill>
                <a:latin typeface="Roboto"/>
                <a:ea typeface="Roboto"/>
                <a:cs typeface="Roboto"/>
                <a:sym typeface="Roboto"/>
              </a:rPr>
              <a:t>2</a:t>
            </a:r>
            <a:r>
              <a:rPr lang="en" sz="1200">
                <a:solidFill>
                  <a:schemeClr val="dk1"/>
                </a:solidFill>
                <a:latin typeface="Roboto"/>
                <a:ea typeface="Roboto"/>
                <a:cs typeface="Roboto"/>
                <a:sym typeface="Roboto"/>
              </a:rPr>
              <a:t>:  0.80017</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p:txBody>
      </p:sp>
      <p:sp>
        <p:nvSpPr>
          <p:cNvPr id="98" name="Google Shape;98;p18"/>
          <p:cNvSpPr/>
          <p:nvPr/>
        </p:nvSpPr>
        <p:spPr>
          <a:xfrm>
            <a:off x="3778950" y="1959750"/>
            <a:ext cx="1921200" cy="70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rgbClr val="FF0000"/>
              </a:solidFill>
              <a:latin typeface="Roboto"/>
              <a:ea typeface="Roboto"/>
              <a:cs typeface="Roboto"/>
              <a:sym typeface="Roboto"/>
            </a:endParaRPr>
          </a:p>
          <a:p>
            <a:pPr indent="0" lvl="0" marL="0" rtl="0" algn="ctr">
              <a:spcBef>
                <a:spcPts val="0"/>
              </a:spcBef>
              <a:spcAft>
                <a:spcPts val="0"/>
              </a:spcAft>
              <a:buNone/>
            </a:pPr>
            <a:r>
              <a:rPr b="1" lang="en" sz="1500">
                <a:solidFill>
                  <a:srgbClr val="FF0000"/>
                </a:solidFill>
                <a:latin typeface="Roboto"/>
                <a:ea typeface="Roboto"/>
                <a:cs typeface="Roboto"/>
                <a:sym typeface="Roboto"/>
              </a:rPr>
              <a:t>2: Likes Per Day</a:t>
            </a:r>
            <a:endParaRPr b="1" sz="1500">
              <a:solidFill>
                <a:srgbClr val="FF0000"/>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Train R</a:t>
            </a:r>
            <a:r>
              <a:rPr baseline="30000" lang="en" sz="1200">
                <a:solidFill>
                  <a:schemeClr val="dk1"/>
                </a:solidFill>
                <a:latin typeface="Roboto"/>
                <a:ea typeface="Roboto"/>
                <a:cs typeface="Roboto"/>
                <a:sym typeface="Roboto"/>
              </a:rPr>
              <a:t>2</a:t>
            </a:r>
            <a:r>
              <a:rPr lang="en" sz="1200">
                <a:solidFill>
                  <a:schemeClr val="dk1"/>
                </a:solidFill>
                <a:latin typeface="Roboto"/>
                <a:ea typeface="Roboto"/>
                <a:cs typeface="Roboto"/>
                <a:sym typeface="Roboto"/>
              </a:rPr>
              <a:t>:  0.94471</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Test R</a:t>
            </a:r>
            <a:r>
              <a:rPr baseline="30000" lang="en" sz="1200">
                <a:solidFill>
                  <a:schemeClr val="dk1"/>
                </a:solidFill>
                <a:latin typeface="Roboto"/>
                <a:ea typeface="Roboto"/>
                <a:cs typeface="Roboto"/>
                <a:sym typeface="Roboto"/>
              </a:rPr>
              <a:t>2</a:t>
            </a:r>
            <a:r>
              <a:rPr lang="en" sz="1200">
                <a:solidFill>
                  <a:schemeClr val="dk1"/>
                </a:solidFill>
                <a:latin typeface="Roboto"/>
                <a:ea typeface="Roboto"/>
                <a:cs typeface="Roboto"/>
                <a:sym typeface="Roboto"/>
              </a:rPr>
              <a:t>: 0.72567</a:t>
            </a:r>
            <a:endParaRPr sz="1200">
              <a:solidFill>
                <a:srgbClr val="FFFFFF"/>
              </a:solidFill>
              <a:latin typeface="Roboto"/>
              <a:ea typeface="Roboto"/>
              <a:cs typeface="Roboto"/>
              <a:sym typeface="Roboto"/>
            </a:endParaRPr>
          </a:p>
          <a:p>
            <a:pPr indent="0" lvl="0" marL="0" rtl="0" algn="ctr">
              <a:spcBef>
                <a:spcPts val="0"/>
              </a:spcBef>
              <a:spcAft>
                <a:spcPts val="0"/>
              </a:spcAft>
              <a:buNone/>
            </a:pPr>
            <a:r>
              <a:t/>
            </a:r>
            <a:endParaRPr sz="1500">
              <a:solidFill>
                <a:srgbClr val="FFFFFF"/>
              </a:solidFill>
              <a:latin typeface="Roboto"/>
              <a:ea typeface="Roboto"/>
              <a:cs typeface="Roboto"/>
              <a:sym typeface="Roboto"/>
            </a:endParaRPr>
          </a:p>
        </p:txBody>
      </p:sp>
      <p:sp>
        <p:nvSpPr>
          <p:cNvPr id="99" name="Google Shape;99;p18"/>
          <p:cNvSpPr/>
          <p:nvPr/>
        </p:nvSpPr>
        <p:spPr>
          <a:xfrm>
            <a:off x="3798800" y="4340100"/>
            <a:ext cx="1994700" cy="70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b="1" lang="en" sz="1500">
                <a:solidFill>
                  <a:srgbClr val="FF0000"/>
                </a:solidFill>
                <a:latin typeface="Roboto"/>
                <a:ea typeface="Roboto"/>
                <a:cs typeface="Roboto"/>
                <a:sym typeface="Roboto"/>
              </a:rPr>
              <a:t>5: Favorites Per Day</a:t>
            </a:r>
            <a:endParaRPr b="1" sz="1500">
              <a:solidFill>
                <a:srgbClr val="FF0000"/>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Train </a:t>
            </a:r>
            <a:r>
              <a:rPr lang="en" sz="1200">
                <a:solidFill>
                  <a:schemeClr val="dk1"/>
                </a:solidFill>
                <a:latin typeface="Roboto"/>
                <a:ea typeface="Roboto"/>
                <a:cs typeface="Roboto"/>
                <a:sym typeface="Roboto"/>
              </a:rPr>
              <a:t>R</a:t>
            </a:r>
            <a:r>
              <a:rPr baseline="30000" lang="en" sz="1200">
                <a:solidFill>
                  <a:schemeClr val="dk1"/>
                </a:solidFill>
                <a:latin typeface="Roboto"/>
                <a:ea typeface="Roboto"/>
                <a:cs typeface="Roboto"/>
                <a:sym typeface="Roboto"/>
              </a:rPr>
              <a:t>2</a:t>
            </a:r>
            <a:r>
              <a:rPr lang="en" sz="1200">
                <a:solidFill>
                  <a:schemeClr val="dk1"/>
                </a:solidFill>
                <a:latin typeface="Roboto"/>
                <a:ea typeface="Roboto"/>
                <a:cs typeface="Roboto"/>
                <a:sym typeface="Roboto"/>
              </a:rPr>
              <a:t>: </a:t>
            </a:r>
            <a:r>
              <a:rPr lang="en" sz="1200">
                <a:solidFill>
                  <a:srgbClr val="FFFFFF"/>
                </a:solidFill>
                <a:latin typeface="Roboto"/>
                <a:ea typeface="Roboto"/>
                <a:cs typeface="Roboto"/>
                <a:sym typeface="Roboto"/>
              </a:rPr>
              <a:t>0.95942</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Test </a:t>
            </a:r>
            <a:r>
              <a:rPr lang="en" sz="1200">
                <a:solidFill>
                  <a:schemeClr val="dk1"/>
                </a:solidFill>
                <a:latin typeface="Roboto"/>
                <a:ea typeface="Roboto"/>
                <a:cs typeface="Roboto"/>
                <a:sym typeface="Roboto"/>
              </a:rPr>
              <a:t>R</a:t>
            </a:r>
            <a:r>
              <a:rPr baseline="30000" lang="en" sz="1200">
                <a:solidFill>
                  <a:schemeClr val="dk1"/>
                </a:solidFill>
                <a:latin typeface="Roboto"/>
                <a:ea typeface="Roboto"/>
                <a:cs typeface="Roboto"/>
                <a:sym typeface="Roboto"/>
              </a:rPr>
              <a:t>2</a:t>
            </a:r>
            <a:r>
              <a:rPr lang="en" sz="1200">
                <a:solidFill>
                  <a:schemeClr val="dk1"/>
                </a:solidFill>
                <a:latin typeface="Roboto"/>
                <a:ea typeface="Roboto"/>
                <a:cs typeface="Roboto"/>
                <a:sym typeface="Roboto"/>
              </a:rPr>
              <a:t>: </a:t>
            </a:r>
            <a:r>
              <a:rPr lang="en" sz="1200">
                <a:solidFill>
                  <a:srgbClr val="FFFFFF"/>
                </a:solidFill>
                <a:latin typeface="Roboto"/>
                <a:ea typeface="Roboto"/>
                <a:cs typeface="Roboto"/>
                <a:sym typeface="Roboto"/>
              </a:rPr>
              <a:t>0.83593</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p:txBody>
      </p:sp>
      <p:sp>
        <p:nvSpPr>
          <p:cNvPr id="100" name="Google Shape;100;p18"/>
          <p:cNvSpPr/>
          <p:nvPr/>
        </p:nvSpPr>
        <p:spPr>
          <a:xfrm>
            <a:off x="3865100" y="3504450"/>
            <a:ext cx="1862100" cy="75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b="1" lang="en" sz="1500">
                <a:solidFill>
                  <a:srgbClr val="FF0000"/>
                </a:solidFill>
                <a:latin typeface="Roboto"/>
                <a:ea typeface="Roboto"/>
                <a:cs typeface="Roboto"/>
                <a:sym typeface="Roboto"/>
              </a:rPr>
              <a:t>4: Ratings Per Day</a:t>
            </a:r>
            <a:endParaRPr b="1" sz="1500">
              <a:solidFill>
                <a:srgbClr val="FF0000"/>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Train </a:t>
            </a:r>
            <a:r>
              <a:rPr lang="en" sz="1200">
                <a:solidFill>
                  <a:schemeClr val="dk1"/>
                </a:solidFill>
                <a:latin typeface="Roboto"/>
                <a:ea typeface="Roboto"/>
                <a:cs typeface="Roboto"/>
                <a:sym typeface="Roboto"/>
              </a:rPr>
              <a:t>R</a:t>
            </a:r>
            <a:r>
              <a:rPr baseline="30000" lang="en" sz="1200">
                <a:solidFill>
                  <a:schemeClr val="dk1"/>
                </a:solidFill>
                <a:latin typeface="Roboto"/>
                <a:ea typeface="Roboto"/>
                <a:cs typeface="Roboto"/>
                <a:sym typeface="Roboto"/>
              </a:rPr>
              <a:t>2</a:t>
            </a:r>
            <a:r>
              <a:rPr lang="en" sz="1200">
                <a:solidFill>
                  <a:schemeClr val="dk1"/>
                </a:solidFill>
                <a:latin typeface="Roboto"/>
                <a:ea typeface="Roboto"/>
                <a:cs typeface="Roboto"/>
                <a:sym typeface="Roboto"/>
              </a:rPr>
              <a:t>: </a:t>
            </a:r>
            <a:r>
              <a:rPr lang="en" sz="1200">
                <a:solidFill>
                  <a:srgbClr val="FFFFFF"/>
                </a:solidFill>
                <a:latin typeface="Roboto"/>
                <a:ea typeface="Roboto"/>
                <a:cs typeface="Roboto"/>
                <a:sym typeface="Roboto"/>
              </a:rPr>
              <a:t>0.94868</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Test </a:t>
            </a:r>
            <a:r>
              <a:rPr lang="en" sz="1200">
                <a:solidFill>
                  <a:schemeClr val="dk1"/>
                </a:solidFill>
                <a:latin typeface="Roboto"/>
                <a:ea typeface="Roboto"/>
                <a:cs typeface="Roboto"/>
                <a:sym typeface="Roboto"/>
              </a:rPr>
              <a:t>R</a:t>
            </a:r>
            <a:r>
              <a:rPr baseline="30000" lang="en" sz="1200">
                <a:solidFill>
                  <a:schemeClr val="dk1"/>
                </a:solidFill>
                <a:latin typeface="Roboto"/>
                <a:ea typeface="Roboto"/>
                <a:cs typeface="Roboto"/>
                <a:sym typeface="Roboto"/>
              </a:rPr>
              <a:t>2</a:t>
            </a:r>
            <a:r>
              <a:rPr lang="en" sz="1200">
                <a:solidFill>
                  <a:schemeClr val="dk1"/>
                </a:solidFill>
                <a:latin typeface="Roboto"/>
                <a:ea typeface="Roboto"/>
                <a:cs typeface="Roboto"/>
                <a:sym typeface="Roboto"/>
              </a:rPr>
              <a:t>: </a:t>
            </a:r>
            <a:r>
              <a:rPr lang="en" sz="1200">
                <a:solidFill>
                  <a:srgbClr val="FFFFFF"/>
                </a:solidFill>
                <a:latin typeface="Roboto"/>
                <a:ea typeface="Roboto"/>
                <a:cs typeface="Roboto"/>
                <a:sym typeface="Roboto"/>
              </a:rPr>
              <a:t>0.73777</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p:txBody>
      </p:sp>
      <p:sp>
        <p:nvSpPr>
          <p:cNvPr id="101" name="Google Shape;101;p18"/>
          <p:cNvSpPr/>
          <p:nvPr/>
        </p:nvSpPr>
        <p:spPr>
          <a:xfrm>
            <a:off x="2073113" y="832300"/>
            <a:ext cx="1553850" cy="121530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500">
                <a:solidFill>
                  <a:srgbClr val="FF0000"/>
                </a:solidFill>
                <a:latin typeface="Roboto"/>
                <a:ea typeface="Roboto"/>
                <a:cs typeface="Roboto"/>
                <a:sym typeface="Roboto"/>
              </a:rPr>
              <a:t>Data Cleaning</a:t>
            </a:r>
            <a:endParaRPr b="1" i="1" sz="1500">
              <a:solidFill>
                <a:srgbClr val="FF0000"/>
              </a:solidFill>
              <a:latin typeface="Roboto"/>
              <a:ea typeface="Roboto"/>
              <a:cs typeface="Roboto"/>
              <a:sym typeface="Roboto"/>
            </a:endParaRPr>
          </a:p>
          <a:p>
            <a:pPr indent="0" lvl="0" marL="0" rtl="0" algn="ctr">
              <a:spcBef>
                <a:spcPts val="0"/>
              </a:spcBef>
              <a:spcAft>
                <a:spcPts val="0"/>
              </a:spcAft>
              <a:buNone/>
            </a:pPr>
            <a:r>
              <a:rPr b="1" lang="en" sz="1200">
                <a:latin typeface="Roboto"/>
                <a:ea typeface="Roboto"/>
                <a:cs typeface="Roboto"/>
                <a:sym typeface="Roboto"/>
              </a:rPr>
              <a:t>Scale to values/day</a:t>
            </a:r>
            <a:endParaRPr b="1" sz="1200">
              <a:latin typeface="Roboto"/>
              <a:ea typeface="Roboto"/>
              <a:cs typeface="Roboto"/>
              <a:sym typeface="Roboto"/>
            </a:endParaRPr>
          </a:p>
          <a:p>
            <a:pPr indent="0" lvl="0" marL="0" rtl="0" algn="ctr">
              <a:spcBef>
                <a:spcPts val="0"/>
              </a:spcBef>
              <a:spcAft>
                <a:spcPts val="0"/>
              </a:spcAft>
              <a:buNone/>
            </a:pPr>
            <a:r>
              <a:rPr b="1" lang="en" sz="1200">
                <a:latin typeface="Roboto"/>
                <a:ea typeface="Roboto"/>
                <a:cs typeface="Roboto"/>
                <a:sym typeface="Roboto"/>
              </a:rPr>
              <a:t>Remove characters</a:t>
            </a:r>
            <a:endParaRPr b="1" sz="1300"/>
          </a:p>
        </p:txBody>
      </p:sp>
      <p:sp>
        <p:nvSpPr>
          <p:cNvPr id="102" name="Google Shape;102;p18"/>
          <p:cNvSpPr txBox="1"/>
          <p:nvPr/>
        </p:nvSpPr>
        <p:spPr>
          <a:xfrm>
            <a:off x="4179875" y="755700"/>
            <a:ext cx="115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FF"/>
                </a:solidFill>
              </a:rPr>
              <a:t>Models</a:t>
            </a:r>
            <a:endParaRPr b="1" sz="2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112150"/>
            <a:ext cx="85206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Roboto"/>
                <a:ea typeface="Roboto"/>
                <a:cs typeface="Roboto"/>
                <a:sym typeface="Roboto"/>
              </a:rPr>
              <a:t>Visuals - K-Means Cluster (Unsupervised Learning)</a:t>
            </a:r>
            <a:endParaRPr b="1">
              <a:solidFill>
                <a:srgbClr val="FF0000"/>
              </a:solidFill>
              <a:latin typeface="Roboto"/>
              <a:ea typeface="Roboto"/>
              <a:cs typeface="Roboto"/>
              <a:sym typeface="Roboto"/>
            </a:endParaRPr>
          </a:p>
        </p:txBody>
      </p:sp>
      <p:pic>
        <p:nvPicPr>
          <p:cNvPr id="108" name="Google Shape;108;p19"/>
          <p:cNvPicPr preferRelativeResize="0"/>
          <p:nvPr/>
        </p:nvPicPr>
        <p:blipFill>
          <a:blip r:embed="rId3">
            <a:alphaModFix/>
          </a:blip>
          <a:stretch>
            <a:fillRect/>
          </a:stretch>
        </p:blipFill>
        <p:spPr>
          <a:xfrm>
            <a:off x="1921450" y="908150"/>
            <a:ext cx="5301100" cy="3811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2520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500">
                <a:solidFill>
                  <a:srgbClr val="FF0000"/>
                </a:solidFill>
                <a:latin typeface="Roboto"/>
                <a:ea typeface="Roboto"/>
                <a:cs typeface="Roboto"/>
                <a:sym typeface="Roboto"/>
              </a:rPr>
              <a:t>Visuals - K-Means Cluster (Unsupervised Learning)</a:t>
            </a:r>
            <a:endParaRPr b="1" sz="2500">
              <a:solidFill>
                <a:srgbClr val="FF0000"/>
              </a:solidFill>
              <a:latin typeface="Roboto"/>
              <a:ea typeface="Roboto"/>
              <a:cs typeface="Roboto"/>
              <a:sym typeface="Roboto"/>
            </a:endParaRPr>
          </a:p>
        </p:txBody>
      </p:sp>
      <p:pic>
        <p:nvPicPr>
          <p:cNvPr id="114" name="Google Shape;114;p20"/>
          <p:cNvPicPr preferRelativeResize="0"/>
          <p:nvPr/>
        </p:nvPicPr>
        <p:blipFill>
          <a:blip r:embed="rId3">
            <a:alphaModFix/>
          </a:blip>
          <a:stretch>
            <a:fillRect/>
          </a:stretch>
        </p:blipFill>
        <p:spPr>
          <a:xfrm>
            <a:off x="1921175" y="1084325"/>
            <a:ext cx="4754301"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327125"/>
            <a:ext cx="85206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0000"/>
                </a:solidFill>
                <a:latin typeface="Roboto"/>
                <a:ea typeface="Roboto"/>
                <a:cs typeface="Roboto"/>
                <a:sym typeface="Roboto"/>
              </a:rPr>
              <a:t>Visuals - Correlation Heatmap</a:t>
            </a:r>
            <a:endParaRPr b="1" sz="3400">
              <a:solidFill>
                <a:srgbClr val="FF0000"/>
              </a:solidFill>
              <a:latin typeface="Roboto"/>
              <a:ea typeface="Roboto"/>
              <a:cs typeface="Roboto"/>
              <a:sym typeface="Roboto"/>
            </a:endParaRPr>
          </a:p>
        </p:txBody>
      </p:sp>
      <p:pic>
        <p:nvPicPr>
          <p:cNvPr id="120" name="Google Shape;120;p21"/>
          <p:cNvPicPr preferRelativeResize="0"/>
          <p:nvPr/>
        </p:nvPicPr>
        <p:blipFill>
          <a:blip r:embed="rId3">
            <a:alphaModFix/>
          </a:blip>
          <a:stretch>
            <a:fillRect/>
          </a:stretch>
        </p:blipFill>
        <p:spPr>
          <a:xfrm>
            <a:off x="1680775" y="1017850"/>
            <a:ext cx="5651925" cy="3938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